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sldIdLst>
    <p:sldId id="436" r:id="rId2"/>
    <p:sldId id="424" r:id="rId3"/>
    <p:sldId id="438" r:id="rId4"/>
    <p:sldId id="452" r:id="rId5"/>
    <p:sldId id="448" r:id="rId6"/>
    <p:sldId id="453" r:id="rId7"/>
    <p:sldId id="426" r:id="rId8"/>
    <p:sldId id="447" r:id="rId9"/>
    <p:sldId id="454" r:id="rId10"/>
    <p:sldId id="410" r:id="rId11"/>
    <p:sldId id="429" r:id="rId12"/>
    <p:sldId id="433" r:id="rId13"/>
    <p:sldId id="430" r:id="rId14"/>
    <p:sldId id="443" r:id="rId15"/>
    <p:sldId id="439" r:id="rId16"/>
    <p:sldId id="434" r:id="rId17"/>
    <p:sldId id="445" r:id="rId18"/>
    <p:sldId id="442" r:id="rId19"/>
    <p:sldId id="405" r:id="rId20"/>
    <p:sldId id="441" r:id="rId21"/>
    <p:sldId id="455" r:id="rId22"/>
    <p:sldId id="437" r:id="rId2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32" autoAdjust="0"/>
  </p:normalViewPr>
  <p:slideViewPr>
    <p:cSldViewPr>
      <p:cViewPr varScale="1">
        <p:scale>
          <a:sx n="65" d="100"/>
          <a:sy n="65" d="100"/>
        </p:scale>
        <p:origin x="-15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D4E84-84AF-4717-8894-2DC733A08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0427-3271-4874-9A0F-BBB85400A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FBA17-D083-4BF4-A5B6-0698AF2F8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7A7C-E122-493B-86D1-841E58A07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E97E-5541-4FDF-8EB6-354BC5E3D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5E363-74D0-4FD9-BDA1-BC99A6870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F83BD-C159-4794-83F7-76FC36095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8C22-8680-4584-9F25-701CE43A9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663C-A10A-49B9-B3BF-38F2D5F89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50D8-9B5A-4822-B00F-09ECBFB9A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3718F-7DFC-40D2-A521-735109267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82DECC-B323-4490-95E5-31C8F7790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5" r:id="rId1"/>
    <p:sldLayoutId id="2147485486" r:id="rId2"/>
    <p:sldLayoutId id="2147485487" r:id="rId3"/>
    <p:sldLayoutId id="2147485488" r:id="rId4"/>
    <p:sldLayoutId id="2147485489" r:id="rId5"/>
    <p:sldLayoutId id="2147485490" r:id="rId6"/>
    <p:sldLayoutId id="2147485491" r:id="rId7"/>
    <p:sldLayoutId id="2147485492" r:id="rId8"/>
    <p:sldLayoutId id="2147485493" r:id="rId9"/>
    <p:sldLayoutId id="2147485494" r:id="rId10"/>
    <p:sldLayoutId id="214748549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E:\2017 Пляжный футбол\Фото\1247142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00" y="548680"/>
            <a:ext cx="9158400" cy="5724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49312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Симуляция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928670"/>
            <a:ext cx="8643966" cy="4896544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2800" dirty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предупрежден, если:</a:t>
            </a:r>
          </a:p>
          <a:p>
            <a:pPr marL="0" indent="0"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игроками нет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контакта </a:t>
            </a:r>
          </a:p>
          <a:p>
            <a:pPr marL="0" indent="0"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игрок пытается обмануть судью.</a:t>
            </a:r>
          </a:p>
          <a:p>
            <a:pPr marL="0" indent="0">
              <a:buFontTx/>
              <a:buChar char="-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 МОЖЕТ быть предупрежден, если он:</a:t>
            </a: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использует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легкий контакт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соперником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инициирует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контакт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соперником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рассчитывает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возможный контакт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соперником</a:t>
            </a:r>
          </a:p>
          <a:p>
            <a:pPr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преувеличивает травму,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сопернику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было вынесено наказание.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должна быть продолжена, если игрок совершает падение до контакта, избегая небезопасного столкновения с соперником.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4294967295"/>
          </p:nvPr>
        </p:nvSpPr>
        <p:spPr>
          <a:xfrm>
            <a:off x="352425" y="857232"/>
            <a:ext cx="8791575" cy="4609306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Font typeface="Arial" pitchFamily="34" charset="0"/>
              <a:buNone/>
              <a:tabLst>
                <a:tab pos="503238" algn="l"/>
              </a:tabLst>
            </a:pPr>
            <a:endParaRPr lang="ru-RU" alt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None/>
              <a:tabLst>
                <a:tab pos="503238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Играть опасно - означает любое действие, когда игрок, пытаясь играть в мяч, угрожает нанести травму кому-либо (включая самого игрока), или мешает ближайшему сопернику играть в мяч из-за боязни получить травму.</a:t>
            </a:r>
          </a:p>
          <a:p>
            <a:pPr marL="0" indent="0">
              <a:buNone/>
              <a:tabLst>
                <a:tab pos="503238" algn="l"/>
              </a:tabLst>
            </a:pP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503238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При этом между игроками отсутствует физический контакт.</a:t>
            </a:r>
          </a:p>
          <a:p>
            <a:pPr marL="0" indent="0">
              <a:buNone/>
              <a:tabLst>
                <a:tab pos="503238" algn="l"/>
              </a:tabLst>
            </a:pP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503238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Если игрок зажимает ногами мяч, находящийся на песке, или лежа укрывает мяч телом – это считается опасной игрой для себя и наказывается штрафным ударом, согласно Правилам игры.</a:t>
            </a:r>
          </a:p>
          <a:p>
            <a:pPr marL="0" indent="0">
              <a:buFont typeface="Arial" pitchFamily="34" charset="0"/>
              <a:buNone/>
              <a:tabLst>
                <a:tab pos="503238" algn="l"/>
              </a:tabLst>
            </a:pPr>
            <a:endParaRPr lang="ru-RU" alt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tabLst>
                <a:tab pos="503238" algn="l"/>
              </a:tabLst>
            </a:pPr>
            <a:r>
              <a:rPr lang="ru-RU" altLang="ru-RU" sz="2400" dirty="0" smtClean="0">
                <a:solidFill>
                  <a:srgbClr val="000000"/>
                </a:solidFill>
                <a:ea typeface="Cambria" pitchFamily="18" charset="0"/>
                <a:cs typeface="Cambria" pitchFamily="18" charset="0"/>
              </a:rPr>
              <a:t>   </a:t>
            </a:r>
            <a:endParaRPr lang="ru-RU" altLang="ru-RU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buFontTx/>
              <a:buChar char="-"/>
              <a:tabLst>
                <a:tab pos="503238" algn="l"/>
              </a:tabLst>
            </a:pPr>
            <a:endParaRPr lang="ru-RU" altLang="ru-RU" sz="2400" i="1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00034" y="285728"/>
            <a:ext cx="8229600" cy="8493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Опасная игра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65175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Опасное нападение в подкате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540094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 Прыжок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фаза полета)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 Скорость (повышенная)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Положение ноги (открытой стопой, прямой ногой)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4. Контакт (прямой или по касательной)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5. Место контакта (</a:t>
            </a:r>
            <a:r>
              <a:rPr lang="ru-RU" altLang="ru-RU" sz="2400" dirty="0" err="1" smtClean="0">
                <a:latin typeface="Times New Roman" pitchFamily="18" charset="0"/>
                <a:cs typeface="Times New Roman" pitchFamily="18" charset="0"/>
              </a:rPr>
              <a:t>голеностоп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Сила воздействия (больше необходимой)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7. Легкое касание мяча или игра в мяч, но при этом другой ногой «срезая» соперника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8. Без возможности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играть в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мяч (расположение мяча и соперника)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9. Без намерения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играть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только в мяч, не нарушая Правил, но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соперника с мячом как единую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marL="0" indent="0"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 Безрассудство (не думая о безопасности соперника)</a:t>
            </a:r>
            <a:endParaRPr lang="ru-RU" altLang="ru-RU" sz="2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alt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Агрессия (вне борьбы за мяч)</a:t>
            </a:r>
          </a:p>
          <a:p>
            <a:pPr marL="0" indent="0">
              <a:buFontTx/>
              <a:buChar char="-"/>
              <a:defRPr/>
            </a:pPr>
            <a:endParaRPr lang="ru-RU" altLang="ru-RU" sz="2400" i="1" dirty="0">
              <a:solidFill>
                <a:prstClr val="black"/>
              </a:solidFill>
            </a:endParaRPr>
          </a:p>
          <a:p>
            <a:pPr>
              <a:buFontTx/>
              <a:buChar char="-"/>
              <a:defRPr/>
            </a:pPr>
            <a:endParaRPr lang="ru-RU" altLang="ru-RU" sz="2400" i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Вратарь контролирует мяч, когда: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держит мяч в руках или касается его руками (рукой) или при этом мяч находится между рукой и любой поверхностью (песком, собственным телом)</a:t>
            </a:r>
          </a:p>
          <a:p>
            <a:pPr>
              <a:buFontTx/>
              <a:buChar char="-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он накрывает мяч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любой частью кисти рук или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руками,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исключением случая, когда мяч случайно отскакивает от вратаря или вратарь отбил мяч, защищая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ворота</a:t>
            </a:r>
          </a:p>
          <a:p>
            <a:pPr>
              <a:buFontTx/>
              <a:buChar char="-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держит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мяч на ладони вытянутой руки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подбрасывает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его в воздух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Вратарь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может быть атакован соперником, когда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контролирует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мяч руками.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214422"/>
            <a:ext cx="8066087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Помеха вратарю с мячом в руках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Атакующий игрок ДОЛЖЕН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быть предупрежден, если он ОЧЕВИДНО умышленно встает перед вратарем и мешает ему ввести мяч в игру или сделать обостряющий пас вперед, проявляя неспортивное поведение.</a:t>
            </a:r>
          </a:p>
          <a:p>
            <a:pPr>
              <a:buFontTx/>
              <a:buChar char="-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остальных случаях помехи вратарю судья может ограничиться внушением, предварительно остановив время матча.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91264" cy="135416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Удар через себя или удар «ножницы»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620688"/>
            <a:ext cx="8856984" cy="5073427"/>
          </a:xfrm>
        </p:spPr>
        <p:txBody>
          <a:bodyPr/>
          <a:lstStyle/>
          <a:p>
            <a:pPr marL="457200" indent="-45720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Контроль мяча атакующим игроком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(расстояние около 1 м)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или намерение атакующего игрока выполнить удар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 Движение защищающегося игрока в соперника или к мячу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 Физический контакт с атакующим игроком 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инициатор контакта?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(если нападающий – следует продолжить игру)</a:t>
            </a:r>
          </a:p>
          <a:p>
            <a:pPr marL="457200" indent="-457200">
              <a:buAutoNum type="arabicPeriod" startAt="5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Вступление в борьбу за мяч или игра в мяч защищающимся игроком (включая вратаря) считается нарушением Правил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Защищающийся игрок должен быть аккуратным в единоборстве с соперником, который выполняет или готовится выполнить удар через себя.</a:t>
            </a:r>
          </a:p>
          <a:p>
            <a:pPr marL="457200" indent="-45720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Неправильное использование рук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idx="1"/>
          </p:nvPr>
        </p:nvSpPr>
        <p:spPr>
          <a:xfrm>
            <a:off x="428596" y="1071546"/>
            <a:ext cx="8535892" cy="4176713"/>
          </a:xfrm>
        </p:spPr>
        <p:txBody>
          <a:bodyPr/>
          <a:lstStyle/>
          <a:p>
            <a:pPr marL="457200" indent="-45720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1.Выставление руки сопернику в голову, лицо – безрассудное поведение (предупреждение).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 Умышленный удар рукой сопернику в голову, использование локтя как оружия: </a:t>
            </a:r>
          </a:p>
          <a:p>
            <a:pPr marL="0" indent="0">
              <a:buFontTx/>
              <a:buChar char="-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в борьбе за мяч – серьезное нарушение (удаление)</a:t>
            </a:r>
          </a:p>
          <a:p>
            <a:pPr marL="0" indent="0">
              <a:buFontTx/>
              <a:buChar char="-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без борьбы за мяч –  агрессивное поведение (удаление).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Последствия  (кровь) не являются критерием для вынесения дисциплинарных санкций - только характер действий.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Столкновение головами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Когда оба игрока пытаются сыграть в мяч, который близко - нет нарушения.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Когда мяч находится далеко от одного из этих игроков или один игрок очевидно опаздывает – это нарушение, которое может быть неосторожным, безрассудным или с применением чрезмерной силы.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Судьи должны быть готовыми немедленно остановить игру и вызвать на поле врача для оказания помощи пострадавшим игрокам.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Предупреждение за неспортивное поведение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 тактических целях совершает нарушение Правил, мешая развитию или прерывая перспективную атаку, но при этом игрок не действует в безрассудной манере и не применяет чрезмерную силу.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Задерживает соперника в тактических целях, оттаскивая его от мяча или не давая ему возможности овладеть мячом.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Срыв перспективной атаки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idx="1"/>
          </p:nvPr>
        </p:nvSpPr>
        <p:spPr>
          <a:xfrm>
            <a:off x="576263" y="1124744"/>
            <a:ext cx="8567737" cy="381635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Судья должен принимать во внимание, что для атакующей команды приоритетом является пробитие штрафного удара.</a:t>
            </a:r>
          </a:p>
          <a:p>
            <a:pPr marL="0" indent="0">
              <a:buFont typeface="Arial" pitchFamily="34" charset="0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 Расстояние от места нарушения до ворот 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 Направление атаки (ориентир – ворота)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3. Расположение и количество игроков защищающейся команды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4. Пространство перед атакующим игроком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5. Динамика развития атаки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6. Наличие партнеров у атакующего игрока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7. Владение или возможность получения мяча под контроль игроком</a:t>
            </a:r>
          </a:p>
          <a:p>
            <a:pPr marL="0" indent="0">
              <a:buFont typeface="Arial" pitchFamily="34" charset="0"/>
              <a:buNone/>
            </a:pPr>
            <a:endParaRPr lang="ru-RU" alt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468313" y="2492375"/>
            <a:ext cx="8229600" cy="3960813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Единая трактовка Правил игры в Пляжном футболе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Определения (критерии)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Правило 12. Нарушения Правил и недисциплинированное поведение 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pic>
        <p:nvPicPr>
          <p:cNvPr id="13315" name="Picture 4" descr="F:\ДСИ Учебные материалы\Презентации\Логотипы ФИФА УЕФА РФС\Логотип ФИФ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124075" cy="1182688"/>
          </a:xfrm>
          <a:noFill/>
        </p:spPr>
      </p:pic>
      <p:pic>
        <p:nvPicPr>
          <p:cNvPr id="13316" name="Picture 5" descr="F:\ДСИ Учебные материалы\Презентации\Логотипы ФИФА УЕФА РФС\UEFA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3388" y="3175"/>
            <a:ext cx="8334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F:\ДСИ Учебные материалы\Презентации\Логотипы ФИФА УЕФА РФС\Логотип РФС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3175"/>
            <a:ext cx="950913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010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Лишение явной возможности забить гол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Расстояние от места нарушения до ворот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Владение мячом или возможность владения мячом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Направление развития атаки (ориентир – ворота)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Расположение и количество игроков обороняющейся команды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Очевидная возможность забить гол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 Честной игры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Fair Play)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19256" cy="3273227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Циркуляр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FIFA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№ 1187 от 12 мая 2009 года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Судья должен остановить матч только в том случае, если по его мнению, игрок получил серьезную травму.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ifa-fair-play-logo-vector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468313" y="2492375"/>
            <a:ext cx="8229600" cy="3960813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Единая трактовка Правил игры в Пляжном футболе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Определения (критерии)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Правило 12. Нарушения Правил и недисциплинированное поведение </a:t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pic>
        <p:nvPicPr>
          <p:cNvPr id="13315" name="Picture 4" descr="F:\ДСИ Учебные материалы\Презентации\Логотипы ФИФА УЕФА РФС\Логотип ФИФ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2124075" cy="1182688"/>
          </a:xfrm>
          <a:noFill/>
        </p:spPr>
      </p:pic>
      <p:pic>
        <p:nvPicPr>
          <p:cNvPr id="13316" name="Picture 5" descr="F:\ДСИ Учебные материалы\Презентации\Логотипы ФИФА УЕФА РФС\UEFA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3388" y="3175"/>
            <a:ext cx="8334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F:\ДСИ Учебные материалы\Презентации\Логотипы ФИФА УЕФА РФС\Логотип РФС.ti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3175"/>
            <a:ext cx="950913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3789040"/>
            <a:ext cx="8892480" cy="17272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УВАЖЕНИЕ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является главным принципом Игры и обязателен для всех ее участников (игроков, тренеров, руководителей клубов, судей) и зрителей.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Resp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476672"/>
            <a:ext cx="85324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Определения (критерии) нарушений Правил игры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</a:t>
            </a:r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Критерии нарушений Правил игры являются важным элементом для правильной трактовки игровых ситуаций.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Судьям необходимо знать критерии для того, чтобы с их помощью в матче принимать верные решения и  правильно объяснить игрокам, тренерам, ГСК.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0"/>
            <a:ext cx="8785225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503039" y="1052736"/>
            <a:ext cx="8640961" cy="4464149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ПОСЛЕДОВАТЕЛЬНОСТЬ</a:t>
            </a:r>
          </a:p>
          <a:p>
            <a:pPr marL="0" indent="0"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 При трактовке единоборств и вынесении дисциплинарных санкций судья должен показать ровное, одинаковое отношение  к командам. </a:t>
            </a:r>
          </a:p>
          <a:p>
            <a:pPr marL="0" indent="0">
              <a:buFontTx/>
              <a:buChar char="-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Неосторожность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означает, что игрок проявил невнимательность или нерасчетливость во время игрового единоборства или действовал неосмотрительно. Дисциплинарные санкции не требуются.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Безрассудство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означает, что игрок действовал, совершенно не думая о том, что играет опасно по отношению к сопернику.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Игроку должно быть вынесено предупреждение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Применение чрезмерной силы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означает, что игрок превысил необходимое усилие и угрожает нанести сопернику травму.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Игрок должен быть удален.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5225" cy="1143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Единоборства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1" cy="4464149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Намерение и возможность у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игрока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играть в мяч</a:t>
            </a:r>
          </a:p>
          <a:p>
            <a:pPr marL="457200" indent="-457200"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Сыграл или не сыграл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игрок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 мяч</a:t>
            </a:r>
          </a:p>
          <a:p>
            <a:pPr marL="457200" indent="-457200">
              <a:buFont typeface="Arial" pitchFamily="34" charset="0"/>
              <a:buAutoNum type="arabicPeriod" startAt="3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Неправильные действия защищающегося</a:t>
            </a:r>
          </a:p>
          <a:p>
            <a:pPr marL="457200" indent="-457200">
              <a:buFont typeface="Arial" pitchFamily="34" charset="0"/>
              <a:buAutoNum type="arabicPeriod" startAt="3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Встречное движение в соперника</a:t>
            </a:r>
          </a:p>
          <a:p>
            <a:pPr marL="457200" indent="-457200">
              <a:buFont typeface="Arial" pitchFamily="34" charset="0"/>
              <a:buAutoNum type="arabicPeriod" startAt="3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Физический контакт между соперниками 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6.    Кто был инициатором контакта</a:t>
            </a:r>
          </a:p>
          <a:p>
            <a:pPr marL="0" indent="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7.    Усиление легкого контакта</a:t>
            </a:r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Толчок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 для правильного толчка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179511" y="1557338"/>
            <a:ext cx="8953377" cy="489599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Мяч должен находиться на игровом расстоянии от борющихся игроков (около 1 м)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При параллельном с соперником векторе движения  к мячу </a:t>
            </a:r>
            <a:endParaRPr lang="en-US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Толчок носит характер оттирания соперника от мяча (не с разбега)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С достаточным усилием (без применения чрезмерной силы)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Толчок выполнен плечом (без дополнительного толчка рукой)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Толчок выполнен в плечо соперника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Толчок может быть выполнен в разрешенную часть спины соперника, который укрывает мяч 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9.   С намерением самому овладеть мячом (не для партнера)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248121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Игра рукой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107950" y="1484784"/>
            <a:ext cx="9036050" cy="3366136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1.Умысел сыграть рукой в мяч (движение руки к мячу)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2.Естественное положение руки в данной игровой ситуации</a:t>
            </a:r>
            <a:endParaRPr lang="ru-RU" alt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3.Увеличение площади тела 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4.Расстояние от мяча до игрока (с учетом отскока от песка)</a:t>
            </a:r>
          </a:p>
          <a:p>
            <a:pPr marL="0" indent="0">
              <a:buFont typeface="Arial" pitchFamily="34" charset="0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5.Возможность и попытка убрать руку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6.Игрок видел мяч или он появился неожиданно</a:t>
            </a:r>
            <a:endParaRPr lang="ru-RU" altLang="ru-RU" sz="24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altLang="ru-RU" sz="2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12174</TotalTime>
  <Words>1194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Единая трактовка Правил игры в Пляжном футболе  Определения (критерии)  Правило 12. Нарушения Правил и недисциплинированное поведение     2017</vt:lpstr>
      <vt:lpstr>Слайд 3</vt:lpstr>
      <vt:lpstr>Определения (критерии) нарушений Правил игры</vt:lpstr>
      <vt:lpstr> </vt:lpstr>
      <vt:lpstr>Слайд 6</vt:lpstr>
      <vt:lpstr> Единоборства </vt:lpstr>
      <vt:lpstr>Толчок Условия для правильного толчка</vt:lpstr>
      <vt:lpstr>Игра рукой</vt:lpstr>
      <vt:lpstr>Симуляция </vt:lpstr>
      <vt:lpstr>Слайд 11</vt:lpstr>
      <vt:lpstr>Опасное нападение в подкате  </vt:lpstr>
      <vt:lpstr>Слайд 13</vt:lpstr>
      <vt:lpstr>Слайд 14</vt:lpstr>
      <vt:lpstr>Удар через себя или удар «ножницы»</vt:lpstr>
      <vt:lpstr>Неправильное использование рук</vt:lpstr>
      <vt:lpstr>Столкновение головами</vt:lpstr>
      <vt:lpstr>Слайд 18</vt:lpstr>
      <vt:lpstr>Срыв перспективной атаки </vt:lpstr>
      <vt:lpstr>Лишение явной возможности забить гол </vt:lpstr>
      <vt:lpstr>                     Принцип Честной игры (Fair Play)</vt:lpstr>
      <vt:lpstr>Единая трактовка Правил игры в Пляжном футболе Определения (критерии)  Правило 12. Нарушения Правил и недисциплинированное поведение     2017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Возвращаясь назад…</dc:title>
  <dc:creator>Евгений</dc:creator>
  <cp:lastModifiedBy>Данил</cp:lastModifiedBy>
  <cp:revision>671</cp:revision>
  <cp:lastPrinted>2015-06-19T10:39:09Z</cp:lastPrinted>
  <dcterms:created xsi:type="dcterms:W3CDTF">2012-05-24T13:01:49Z</dcterms:created>
  <dcterms:modified xsi:type="dcterms:W3CDTF">2017-07-17T14:00:19Z</dcterms:modified>
</cp:coreProperties>
</file>